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256" r:id="rId5"/>
    <p:sldId id="263" r:id="rId6"/>
    <p:sldId id="257" r:id="rId7"/>
    <p:sldId id="258" r:id="rId8"/>
    <p:sldId id="259" r:id="rId9"/>
    <p:sldId id="277" r:id="rId10"/>
    <p:sldId id="260" r:id="rId11"/>
    <p:sldId id="261" r:id="rId12"/>
    <p:sldId id="264" r:id="rId13"/>
    <p:sldId id="265" r:id="rId14"/>
    <p:sldId id="262" r:id="rId15"/>
    <p:sldId id="266" r:id="rId16"/>
    <p:sldId id="267" r:id="rId17"/>
    <p:sldId id="268" r:id="rId18"/>
    <p:sldId id="269" r:id="rId19"/>
    <p:sldId id="272" r:id="rId20"/>
    <p:sldId id="270" r:id="rId21"/>
    <p:sldId id="274" r:id="rId22"/>
    <p:sldId id="273" r:id="rId23"/>
    <p:sldId id="278" r:id="rId24"/>
    <p:sldId id="276" r:id="rId25"/>
    <p:sldId id="27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81A3"/>
    <a:srgbClr val="F2E0EB"/>
    <a:srgbClr val="EADEED"/>
    <a:srgbClr val="ADB9CA"/>
    <a:srgbClr val="F8D3F9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BFD5ED-79A3-4611-A4BE-624930018D0A}" v="10" dt="2022-08-01T06:18:42.6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70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76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5DFAD-CE41-49D4-98D4-19B74A770360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1015F-ABAA-4781-9A8C-8D12535CB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508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626F25-16B3-458E-805C-FCA608FA67CA}"/>
              </a:ext>
            </a:extLst>
          </p:cNvPr>
          <p:cNvSpPr/>
          <p:nvPr userDrawn="1"/>
        </p:nvSpPr>
        <p:spPr bwMode="auto">
          <a:xfrm>
            <a:off x="3515922" y="3734267"/>
            <a:ext cx="5160156" cy="624482"/>
          </a:xfrm>
          <a:prstGeom prst="rect">
            <a:avLst/>
          </a:prstGeom>
          <a:solidFill>
            <a:srgbClr val="CA0364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sym typeface="Gill Sans" charset="0"/>
              </a:rPr>
              <a:t>Graduate School of Artificial Intelligence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sym typeface="Gill Sans" charset="0"/>
              </a:rPr>
              <a:t>POSTECH</a:t>
            </a: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0" y="685800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텍스트 개체 틀 35">
            <a:extLst>
              <a:ext uri="{FF2B5EF4-FFF2-40B4-BE49-F238E27FC236}">
                <a16:creationId xmlns:a16="http://schemas.microsoft.com/office/drawing/2014/main" id="{07F6B002-BBAE-5219-65D3-9CF607789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"/>
            <a:ext cx="4614333" cy="3333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kumimoji="1" lang="ko-KR" altLang="en-US" sz="1800" b="1" i="0" u="none" strike="noStrike" kern="1200" cap="none" spc="0" normalizeH="0" baseline="0" dirty="0">
                <a:ln>
                  <a:noFill/>
                </a:ln>
                <a:solidFill>
                  <a:srgbClr val="6666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강의</a:t>
            </a:r>
            <a:r>
              <a:rPr lang="en-US" altLang="ko-KR" dirty="0"/>
              <a:t>/</a:t>
            </a:r>
            <a:r>
              <a:rPr lang="ko-KR" altLang="en-US" dirty="0"/>
              <a:t>과제 이름</a:t>
            </a:r>
          </a:p>
        </p:txBody>
      </p:sp>
      <p:sp>
        <p:nvSpPr>
          <p:cNvPr id="3" name="텍스트 개체 틀 37">
            <a:extLst>
              <a:ext uri="{FF2B5EF4-FFF2-40B4-BE49-F238E27FC236}">
                <a16:creationId xmlns:a16="http://schemas.microsoft.com/office/drawing/2014/main" id="{01B77B17-FE72-EE82-4E52-425899E31C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14107" y="2672914"/>
            <a:ext cx="8161867" cy="6605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kumimoji="1" lang="ko-KR" altLang="en-US" sz="3600" b="1" i="0" u="none" strike="noStrike" kern="0" cap="none" spc="0" normalizeH="0" baseline="0" dirty="0">
                <a:ln>
                  <a:noFill/>
                </a:ln>
                <a:solidFill>
                  <a:srgbClr val="66665B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[Yoon가변] 윤고딕 140_OTF" charset="0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표지 제목</a:t>
            </a:r>
          </a:p>
        </p:txBody>
      </p:sp>
      <p:sp>
        <p:nvSpPr>
          <p:cNvPr id="4" name="텍스트 개체 틀 39">
            <a:extLst>
              <a:ext uri="{FF2B5EF4-FFF2-40B4-BE49-F238E27FC236}">
                <a16:creationId xmlns:a16="http://schemas.microsoft.com/office/drawing/2014/main" id="{C982460C-C119-8C73-BD29-D33EDCBC29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14107" y="3369419"/>
            <a:ext cx="8161867" cy="431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kumimoji="1" lang="ko-KR" altLang="en-US" sz="2400" b="0" i="0" u="none" strike="noStrike" kern="1200" cap="none" spc="0" normalizeH="0" baseline="0" dirty="0">
                <a:ln>
                  <a:noFill/>
                </a:ln>
                <a:solidFill>
                  <a:srgbClr val="66665B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20YY.MM.DD</a:t>
            </a:r>
            <a:endParaRPr lang="ko-KR" altLang="en-US" dirty="0"/>
          </a:p>
        </p:txBody>
      </p:sp>
      <p:sp>
        <p:nvSpPr>
          <p:cNvPr id="5" name="텍스트 개체 틀 49">
            <a:extLst>
              <a:ext uri="{FF2B5EF4-FFF2-40B4-BE49-F238E27FC236}">
                <a16:creationId xmlns:a16="http://schemas.microsoft.com/office/drawing/2014/main" id="{A1598F6B-FC48-ECAA-A38C-435E3FFE41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94639" y="4291796"/>
            <a:ext cx="1800799" cy="3335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altLang="ko-KR" dirty="0"/>
              <a:t>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863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F6CE8-F979-4967-A81A-24E4F5723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93884-F44C-46D1-B85C-634A9E7A4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F4304C-C683-47C1-9CB1-A51A6036B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E8A77A-7970-4AB6-956E-DF6C1170F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5E5A48-C8BC-41A8-9E81-799C58C2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5B02F8-3C9B-4146-AC7B-A00F8287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7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9F3C-CE56-423B-BD3A-047A620F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0B1AC7-A89D-45BD-B1B5-3C9C011E9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A0712A-9DD3-4FCE-874F-EBF4E8DB2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B83B86-0C86-416E-A08D-CB4B553C2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F2483C-F125-42CB-B95E-541EDC709A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BED517-8FB3-4A58-90FB-175D45F75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6E1492-3DCC-4E61-A04B-08F57BC8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7EC6BD-CF72-485F-8590-4A5979701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259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3F5A0-172E-4391-BC64-BCFE4D55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BE5BA2-2FA5-4816-8C4A-F02F863DD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8BE15C-9A08-460C-A04F-55A76CF0E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541FE7-895E-46E5-9591-F2A2145C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95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EDB767-439A-4D39-B643-96E935D8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620C12-1FCC-4237-8E30-0BFB5C664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E1E54A-028A-4BEC-8676-7FB1C87FF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197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C828D-8765-48B3-A8DF-8B23F216E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AECCC-00FC-4232-B59F-58612DC0C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3D9F21-95B0-4260-8A3A-FFFD5060B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E7842F-31EE-40AF-80B9-20D719CFB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D1548-0A42-46EF-AD6A-98166F844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DB0EEF-9FF6-4FE5-BCED-C528D15EA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308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0E94D-FDCE-4068-BBBD-133549A6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9408FD-B580-4AFD-9B44-AAECF3CB5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6DEB69-385C-4A83-9783-5C742BDC9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BBDADF-5E10-456D-A5DC-8B3B57D7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3770F-3A41-4081-BB3F-8542253DF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CF9ED2-B4FD-4424-9D73-A16E82BA1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968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76869-E068-4764-BF6E-DA0E655B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827A92-101B-4926-9C7A-DC2EC90FB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F850B6-F3B3-4E58-B820-4457CDEF1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D394ED-DB23-44CE-97F6-1A86C2AB1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96FFBB-7882-431B-821D-73622B0A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007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93B389-FA44-4C53-B8BB-09E1916B1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A921E3-5565-4E81-988B-5A1628C73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4989A-DBCA-406D-A6EC-B2CC63B5F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981A4A-469E-4D31-858B-79253CF0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92EF1-A36E-4E29-93D4-5830340E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236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F2B6E1-C59D-44BD-96BF-EB479DE464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42343" y="1662112"/>
            <a:ext cx="10029825" cy="3533775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buFont typeface="+mj-lt"/>
              <a:buAutoNum type="arabicPeriod"/>
              <a:defRPr sz="3200"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목차</a:t>
            </a:r>
            <a:r>
              <a:rPr lang="en-US" altLang="ko-KR" dirty="0"/>
              <a:t>1</a:t>
            </a:r>
          </a:p>
          <a:p>
            <a:pPr lvl="0"/>
            <a:r>
              <a:rPr lang="ko-KR" altLang="en-US" dirty="0"/>
              <a:t>목차</a:t>
            </a:r>
            <a:r>
              <a:rPr lang="en-US" altLang="ko-KR" dirty="0"/>
              <a:t>2</a:t>
            </a:r>
          </a:p>
          <a:p>
            <a:pPr lvl="0"/>
            <a:r>
              <a:rPr lang="ko-KR" altLang="en-US" dirty="0"/>
              <a:t>목차</a:t>
            </a:r>
            <a:r>
              <a:rPr lang="en-US" altLang="ko-KR" dirty="0"/>
              <a:t>3</a:t>
            </a:r>
          </a:p>
          <a:p>
            <a:pPr lvl="0"/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53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86D6D9-9EE6-495E-BBC7-4921CE3EAB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0813" y="2681194"/>
            <a:ext cx="4675187" cy="6985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목차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2C7542-51A0-495F-80B7-FCB5DD54C5C7}"/>
              </a:ext>
            </a:extLst>
          </p:cNvPr>
          <p:cNvCxnSpPr/>
          <p:nvPr userDrawn="1"/>
        </p:nvCxnSpPr>
        <p:spPr>
          <a:xfrm>
            <a:off x="1420813" y="3402108"/>
            <a:ext cx="4675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29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7A9C7CC-FF94-4FFF-A94E-236BFCF6E1AB}"/>
              </a:ext>
            </a:extLst>
          </p:cNvPr>
          <p:cNvCxnSpPr>
            <a:cxnSpLocks/>
          </p:cNvCxnSpPr>
          <p:nvPr userDrawn="1"/>
        </p:nvCxnSpPr>
        <p:spPr>
          <a:xfrm flipV="1">
            <a:off x="223361" y="710318"/>
            <a:ext cx="11959768" cy="4730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E9623E-AB32-47D4-90CD-0AB6CB9B1723}"/>
              </a:ext>
            </a:extLst>
          </p:cNvPr>
          <p:cNvSpPr/>
          <p:nvPr userDrawn="1"/>
        </p:nvSpPr>
        <p:spPr>
          <a:xfrm>
            <a:off x="1614" y="0"/>
            <a:ext cx="229004" cy="7776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8BBC7A44-1D55-4312-8BF8-7803ECB6BFF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2431" y="852229"/>
            <a:ext cx="5694362" cy="5492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/>
            </a:lvl1pPr>
          </a:lstStyle>
          <a:p>
            <a:pPr lvl="0"/>
            <a:r>
              <a:rPr lang="ko-KR" altLang="en-US" sz="2400" dirty="0"/>
              <a:t>소제목을 입력해주세요</a:t>
            </a:r>
            <a:endParaRPr lang="ko-KR" altLang="en-US" dirty="0"/>
          </a:p>
        </p:txBody>
      </p:sp>
      <p:sp>
        <p:nvSpPr>
          <p:cNvPr id="21" name="내용 개체 틀 19">
            <a:extLst>
              <a:ext uri="{FF2B5EF4-FFF2-40B4-BE49-F238E27FC236}">
                <a16:creationId xmlns:a16="http://schemas.microsoft.com/office/drawing/2014/main" id="{D5B445C1-634D-48F0-9D89-2F3129BF76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4552" y="113740"/>
            <a:ext cx="5694362" cy="5492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lvl="0"/>
            <a:r>
              <a:rPr lang="ko-KR" altLang="en-US" sz="2400" dirty="0"/>
              <a:t>제목을 입력해주세요</a:t>
            </a:r>
            <a:endParaRPr lang="ko-KR" altLang="en-US" dirty="0"/>
          </a:p>
        </p:txBody>
      </p:sp>
      <p:sp>
        <p:nvSpPr>
          <p:cNvPr id="22" name="내용 개체 틀 19">
            <a:extLst>
              <a:ext uri="{FF2B5EF4-FFF2-40B4-BE49-F238E27FC236}">
                <a16:creationId xmlns:a16="http://schemas.microsoft.com/office/drawing/2014/main" id="{F6F18FE1-1B6F-48FB-9826-7832D83881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32323" y="113740"/>
            <a:ext cx="5694362" cy="549275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400">
                <a:latin typeface="+mj-ea"/>
                <a:ea typeface="+mj-ea"/>
              </a:defRPr>
            </a:lvl1pPr>
          </a:lstStyle>
          <a:p>
            <a:pPr lvl="0"/>
            <a:r>
              <a:rPr lang="ko-KR" altLang="en-US" sz="2400" dirty="0"/>
              <a:t>목차를 입력해주세요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2C6D1E-66C2-4BED-D8B7-335DD56EEC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1410" y="1496110"/>
            <a:ext cx="11725275" cy="52562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349944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7A9C7CC-FF94-4FFF-A94E-236BFCF6E1AB}"/>
              </a:ext>
            </a:extLst>
          </p:cNvPr>
          <p:cNvCxnSpPr>
            <a:cxnSpLocks/>
          </p:cNvCxnSpPr>
          <p:nvPr userDrawn="1"/>
        </p:nvCxnSpPr>
        <p:spPr>
          <a:xfrm flipV="1">
            <a:off x="223361" y="710318"/>
            <a:ext cx="11959768" cy="4730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E9623E-AB32-47D4-90CD-0AB6CB9B1723}"/>
              </a:ext>
            </a:extLst>
          </p:cNvPr>
          <p:cNvSpPr/>
          <p:nvPr userDrawn="1"/>
        </p:nvSpPr>
        <p:spPr>
          <a:xfrm>
            <a:off x="1614" y="0"/>
            <a:ext cx="229004" cy="7776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8BBC7A44-1D55-4312-8BF8-7803ECB6BFF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2431" y="852229"/>
            <a:ext cx="5694362" cy="5492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/>
            </a:lvl1pPr>
          </a:lstStyle>
          <a:p>
            <a:pPr lvl="0"/>
            <a:r>
              <a:rPr lang="ko-KR" altLang="en-US" sz="2400" dirty="0"/>
              <a:t>소제목을 입력해주세요</a:t>
            </a:r>
            <a:endParaRPr lang="ko-KR" altLang="en-US" dirty="0"/>
          </a:p>
        </p:txBody>
      </p:sp>
      <p:sp>
        <p:nvSpPr>
          <p:cNvPr id="21" name="내용 개체 틀 19">
            <a:extLst>
              <a:ext uri="{FF2B5EF4-FFF2-40B4-BE49-F238E27FC236}">
                <a16:creationId xmlns:a16="http://schemas.microsoft.com/office/drawing/2014/main" id="{D5B445C1-634D-48F0-9D89-2F3129BF76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4552" y="113740"/>
            <a:ext cx="5694362" cy="5492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lvl="0"/>
            <a:r>
              <a:rPr lang="ko-KR" altLang="en-US" sz="2400" dirty="0"/>
              <a:t>제목을 입력해주세요</a:t>
            </a:r>
            <a:endParaRPr lang="ko-KR" altLang="en-US" dirty="0"/>
          </a:p>
        </p:txBody>
      </p:sp>
      <p:sp>
        <p:nvSpPr>
          <p:cNvPr id="22" name="내용 개체 틀 19">
            <a:extLst>
              <a:ext uri="{FF2B5EF4-FFF2-40B4-BE49-F238E27FC236}">
                <a16:creationId xmlns:a16="http://schemas.microsoft.com/office/drawing/2014/main" id="{F6F18FE1-1B6F-48FB-9826-7832D83881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32323" y="113740"/>
            <a:ext cx="5694362" cy="549275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400">
                <a:latin typeface="+mj-ea"/>
                <a:ea typeface="+mj-ea"/>
              </a:defRPr>
            </a:lvl1pPr>
          </a:lstStyle>
          <a:p>
            <a:pPr lvl="0"/>
            <a:r>
              <a:rPr lang="ko-KR" altLang="en-US" sz="2400" dirty="0"/>
              <a:t>목차를 입력해주세요</a:t>
            </a:r>
            <a:endParaRPr lang="ko-KR" altLang="en-US" dirty="0"/>
          </a:p>
        </p:txBody>
      </p:sp>
      <p:graphicFrame>
        <p:nvGraphicFramePr>
          <p:cNvPr id="9" name="표 28">
            <a:extLst>
              <a:ext uri="{FF2B5EF4-FFF2-40B4-BE49-F238E27FC236}">
                <a16:creationId xmlns:a16="http://schemas.microsoft.com/office/drawing/2014/main" id="{94330BD9-2738-EB39-34EB-B82258AD51DD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472996" y="1459389"/>
          <a:ext cx="11246008" cy="4784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6008">
                  <a:extLst>
                    <a:ext uri="{9D8B030D-6E8A-4147-A177-3AD203B41FA5}">
                      <a16:colId xmlns:a16="http://schemas.microsoft.com/office/drawing/2014/main" val="3585017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616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432935"/>
                  </a:ext>
                </a:extLst>
              </a:tr>
              <a:tr h="245807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331100"/>
                  </a:ext>
                </a:extLst>
              </a:tr>
              <a:tr h="1584960"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885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7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653185F-30DD-4692-2D2A-898B2D88B838}"/>
              </a:ext>
            </a:extLst>
          </p:cNvPr>
          <p:cNvCxnSpPr>
            <a:cxnSpLocks/>
          </p:cNvCxnSpPr>
          <p:nvPr userDrawn="1"/>
        </p:nvCxnSpPr>
        <p:spPr>
          <a:xfrm flipV="1">
            <a:off x="223361" y="710318"/>
            <a:ext cx="11959768" cy="4730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7F0CA9-1343-9DCD-A3F6-E9D21268C605}"/>
              </a:ext>
            </a:extLst>
          </p:cNvPr>
          <p:cNvSpPr/>
          <p:nvPr userDrawn="1"/>
        </p:nvSpPr>
        <p:spPr>
          <a:xfrm>
            <a:off x="1614" y="0"/>
            <a:ext cx="229004" cy="7776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19">
            <a:extLst>
              <a:ext uri="{FF2B5EF4-FFF2-40B4-BE49-F238E27FC236}">
                <a16:creationId xmlns:a16="http://schemas.microsoft.com/office/drawing/2014/main" id="{C85DFAB2-0446-A3EE-A561-D5D289628A2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2431" y="852229"/>
            <a:ext cx="5694362" cy="5492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/>
            </a:lvl1pPr>
          </a:lstStyle>
          <a:p>
            <a:pPr lvl="0"/>
            <a:r>
              <a:rPr lang="ko-KR" altLang="en-US" sz="2400" dirty="0"/>
              <a:t>소제목을 입력해주세요</a:t>
            </a:r>
            <a:endParaRPr lang="ko-KR" altLang="en-US" dirty="0"/>
          </a:p>
        </p:txBody>
      </p:sp>
      <p:sp>
        <p:nvSpPr>
          <p:cNvPr id="7" name="내용 개체 틀 19">
            <a:extLst>
              <a:ext uri="{FF2B5EF4-FFF2-40B4-BE49-F238E27FC236}">
                <a16:creationId xmlns:a16="http://schemas.microsoft.com/office/drawing/2014/main" id="{D6FCD334-C6CB-9D68-3AD3-4B7BA78CB5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4552" y="113740"/>
            <a:ext cx="5694362" cy="5492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lvl="0"/>
            <a:r>
              <a:rPr lang="ko-KR" altLang="en-US" sz="2400" dirty="0"/>
              <a:t>제목을 입력해주세요</a:t>
            </a:r>
            <a:endParaRPr lang="ko-KR" altLang="en-US" dirty="0"/>
          </a:p>
        </p:txBody>
      </p:sp>
      <p:sp>
        <p:nvSpPr>
          <p:cNvPr id="8" name="내용 개체 틀 19">
            <a:extLst>
              <a:ext uri="{FF2B5EF4-FFF2-40B4-BE49-F238E27FC236}">
                <a16:creationId xmlns:a16="http://schemas.microsoft.com/office/drawing/2014/main" id="{8F10A13E-C475-A332-DC9F-AF2260D8422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32323" y="113740"/>
            <a:ext cx="5694362" cy="549275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400">
                <a:latin typeface="+mj-ea"/>
                <a:ea typeface="+mj-ea"/>
              </a:defRPr>
            </a:lvl1pPr>
          </a:lstStyle>
          <a:p>
            <a:pPr lvl="0"/>
            <a:r>
              <a:rPr lang="ko-KR" altLang="en-US" sz="2400" dirty="0"/>
              <a:t>목차를 입력해주세요</a:t>
            </a:r>
            <a:endParaRPr lang="ko-KR" altLang="en-US" dirty="0"/>
          </a:p>
        </p:txBody>
      </p:sp>
      <p:graphicFrame>
        <p:nvGraphicFramePr>
          <p:cNvPr id="9" name="표 28">
            <a:extLst>
              <a:ext uri="{FF2B5EF4-FFF2-40B4-BE49-F238E27FC236}">
                <a16:creationId xmlns:a16="http://schemas.microsoft.com/office/drawing/2014/main" id="{E923BD3F-1A55-1E47-342E-7BF857B73E2E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472996" y="1461326"/>
          <a:ext cx="11246008" cy="4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3004">
                  <a:extLst>
                    <a:ext uri="{9D8B030D-6E8A-4147-A177-3AD203B41FA5}">
                      <a16:colId xmlns:a16="http://schemas.microsoft.com/office/drawing/2014/main" val="3585017940"/>
                    </a:ext>
                  </a:extLst>
                </a:gridCol>
                <a:gridCol w="5623004">
                  <a:extLst>
                    <a:ext uri="{9D8B030D-6E8A-4147-A177-3AD203B41FA5}">
                      <a16:colId xmlns:a16="http://schemas.microsoft.com/office/drawing/2014/main" val="37400444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616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baseline="0" dirty="0">
                        <a:solidFill>
                          <a:schemeClr val="dk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baseline="0" dirty="0">
                        <a:solidFill>
                          <a:schemeClr val="dk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432935"/>
                  </a:ext>
                </a:extLst>
              </a:tr>
              <a:tr h="2592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33110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885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303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06DE6-AD90-4B4E-9512-BFD397843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C9680D-89FB-4C85-B529-9135D4FAB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305CC-EFA2-4B69-8796-180C88421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B30060-FCD5-459B-8EFA-8EDF31C2D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49EB1C-D43F-4F0F-825C-4C22FFD8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79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2148-1FE8-4A95-BFE7-BA51B8A4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823A94-5F59-4E1D-8545-0F9F53F54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89E845-2DB7-4576-855C-F20CD2687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5782E0-BC84-4A0F-B3A8-4EBC711AB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6AC67A-EA5E-4F1B-A728-188C0F4E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82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CE3B7-C678-4434-BB04-9A0C3749B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A6BB42-49F1-4EFD-8255-FDD8C9A20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20BE3-9126-4B6B-B7B2-76BA3F9C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E64958-1814-4499-9510-88F3C9A8C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4B991D-8C11-4925-A968-61D86261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47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7BDB42-3992-4759-99D5-0B7B9F20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F6775-4CAB-44E5-9B42-9C42D2825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B7A97B-BC0C-4C24-9C20-D7E00AC92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56B9D7-5C34-4E91-B105-F74878F142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E41B0-4688-4B67-AB61-50E0027D3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9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F5B745-D761-486E-8896-1E9077619E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0" dirty="0"/>
              <a:t>Principles of diffusion models</a:t>
            </a:r>
            <a:endParaRPr lang="ko-KR" altLang="en-US" b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1F10A2-1932-47AE-ADEF-E2F9DFB7A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14107" y="3307940"/>
            <a:ext cx="8161867" cy="431800"/>
          </a:xfrm>
        </p:spPr>
        <p:txBody>
          <a:bodyPr/>
          <a:lstStyle/>
          <a:p>
            <a:r>
              <a:rPr lang="en-US" altLang="ko-KR" dirty="0"/>
              <a:t>2024.09.09~12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44FCC7C-0B9E-49ED-B765-4589BF2B3C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4640" y="4374766"/>
            <a:ext cx="1800799" cy="333556"/>
          </a:xfrm>
        </p:spPr>
        <p:txBody>
          <a:bodyPr>
            <a:normAutofit lnSpcReduction="10000"/>
          </a:bodyPr>
          <a:lstStyle/>
          <a:p>
            <a:r>
              <a:rPr lang="ko-KR" altLang="en-US" b="0" dirty="0"/>
              <a:t>허성우</a:t>
            </a: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C18DBD3-8826-427E-92E6-07BE2AB0FC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Score function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07754-1532-4E61-B7E0-E07B1AF2CFE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Theoretical justification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724D3194-021C-41DE-8C32-3C5F3BBB8C83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Score function </a:t>
                </a:r>
              </a:p>
              <a:p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∇log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* Time varying vector field (for diffusion)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724D3194-021C-41DE-8C32-3C5F3BBB8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468" t="-11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748EE854-4097-4542-8C1B-84161E91E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809" y="3144202"/>
            <a:ext cx="5324475" cy="3419475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C30F295-AF49-4BA0-9F93-47BAFB0637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759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C18DBD3-8826-427E-92E6-07BE2AB0FC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Score function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07754-1532-4E61-B7E0-E07B1AF2CFE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Theoretical justification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8BD8ADD-83FA-4B11-B0F9-DB10A35BB4C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452" y="3294220"/>
            <a:ext cx="3330348" cy="333034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724D3194-021C-41DE-8C32-3C5F3BBB8C83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Score function </a:t>
                </a:r>
              </a:p>
              <a:p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∇log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This score function enables sampling (Reverse of the noising process). </a:t>
                </a:r>
              </a:p>
              <a:p>
                <a:pPr lvl="2"/>
                <a:r>
                  <a:rPr lang="en-US" altLang="ko-KR" dirty="0"/>
                  <a:t>,Pointing towards the high-density domains. (Climbing up!)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724D3194-021C-41DE-8C32-3C5F3BBB8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 l="-468" t="-11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6A5CE273-2972-4597-B1BE-24CDA78E4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0" y="3294220"/>
            <a:ext cx="3330348" cy="333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50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C18DBD3-8826-427E-92E6-07BE2AB0FC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Score function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07754-1532-4E61-B7E0-E07B1AF2CFE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Theoretical justification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4D3194-021C-41DE-8C32-3C5F3BBB8C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Noising / denoising process 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The score function enables sampling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7378B0-8A61-426B-8BEA-2AA94CB90FA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1887A16-A556-4D05-A7F4-81B641286781}"/>
                  </a:ext>
                </a:extLst>
              </p:cNvPr>
              <p:cNvSpPr/>
              <p:nvPr/>
            </p:nvSpPr>
            <p:spPr>
              <a:xfrm>
                <a:off x="792571" y="2318419"/>
                <a:ext cx="4554837" cy="491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/>
                  <a:t>Noising process: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en-US" altLang="ko-KR" b="1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𝜼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1887A16-A556-4D05-A7F4-81B6412867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71" y="2318419"/>
                <a:ext cx="4554837" cy="491096"/>
              </a:xfrm>
              <a:prstGeom prst="rect">
                <a:avLst/>
              </a:prstGeom>
              <a:blipFill>
                <a:blip r:embed="rId2"/>
                <a:stretch>
                  <a:fillRect l="-1071"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BB9154F-EF61-4F08-B4E6-4C1043C75FAF}"/>
                  </a:ext>
                </a:extLst>
              </p:cNvPr>
              <p:cNvSpPr/>
              <p:nvPr/>
            </p:nvSpPr>
            <p:spPr>
              <a:xfrm>
                <a:off x="5400101" y="5727490"/>
                <a:ext cx="6216317" cy="491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/>
                  <a:t>Denoising process: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en-US" altLang="ko-KR" b="1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𝜼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BB9154F-EF61-4F08-B4E6-4C1043C75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01" y="5727490"/>
                <a:ext cx="6216317" cy="491096"/>
              </a:xfrm>
              <a:prstGeom prst="rect">
                <a:avLst/>
              </a:prstGeom>
              <a:blipFill>
                <a:blip r:embed="rId3"/>
                <a:stretch>
                  <a:fillRect l="-882"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047ADB48-BBBD-46BF-9180-E96510459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739" y="2936665"/>
            <a:ext cx="8896350" cy="2790825"/>
          </a:xfrm>
          <a:prstGeom prst="rect">
            <a:avLst/>
          </a:prstGeom>
        </p:spPr>
      </p:pic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87477CBF-AFB2-4C4E-9BD4-BA7F2015B760}"/>
              </a:ext>
            </a:extLst>
          </p:cNvPr>
          <p:cNvSpPr/>
          <p:nvPr/>
        </p:nvSpPr>
        <p:spPr>
          <a:xfrm rot="16200000">
            <a:off x="10705065" y="5582681"/>
            <a:ext cx="150660" cy="1314450"/>
          </a:xfrm>
          <a:prstGeom prst="lef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00D954-257A-4E96-8806-32441570E06E}"/>
              </a:ext>
            </a:extLst>
          </p:cNvPr>
          <p:cNvSpPr/>
          <p:nvPr/>
        </p:nvSpPr>
        <p:spPr>
          <a:xfrm>
            <a:off x="9898615" y="6416866"/>
            <a:ext cx="176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Score function!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32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18A082D-A3C7-4E68-892F-6309B69DA7D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Meaning of the denoising objective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19EF19-D5B9-4C5C-BC26-74935EFD460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Theoretical justification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31B83F-208E-4244-ABD3-9B29CBD15A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1371A351-B597-4DE0-A67D-270AC517699D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Denoising objective </a:t>
                </a:r>
              </a:p>
              <a:p>
                <a:pPr lvl="1"/>
                <a:r>
                  <a:rPr lang="en-US" altLang="ko-KR" dirty="0"/>
                  <a:t>= an expectation over noise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altLang="ko-KR" dirty="0"/>
                  <a:t>, clean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, and noise scales: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‖</m:t>
                            </m:r>
                            <m:r>
                              <a:rPr lang="en-US" altLang="ko-KR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𝝐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"/>
                                <m:endChr m:val="‖"/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Notice: this objective cannot be optimized to 0.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1371A351-B597-4DE0-A67D-270AC51769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468" t="-11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48A799BC-1179-41B1-B585-1E2C5C5FE056}"/>
              </a:ext>
            </a:extLst>
          </p:cNvPr>
          <p:cNvSpPr/>
          <p:nvPr/>
        </p:nvSpPr>
        <p:spPr>
          <a:xfrm rot="16200000">
            <a:off x="4761465" y="1886981"/>
            <a:ext cx="150660" cy="131445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C4E815-E712-4EC7-9010-CBD26021BB7B}"/>
              </a:ext>
            </a:extLst>
          </p:cNvPr>
          <p:cNvSpPr/>
          <p:nvPr/>
        </p:nvSpPr>
        <p:spPr>
          <a:xfrm>
            <a:off x="3955015" y="2721166"/>
            <a:ext cx="1739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Noised sample</a:t>
            </a:r>
            <a:endParaRPr lang="ko-KR" altLang="en-US" dirty="0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F427202B-A25F-49D4-907B-D1070C4CCCDD}"/>
              </a:ext>
            </a:extLst>
          </p:cNvPr>
          <p:cNvSpPr/>
          <p:nvPr/>
        </p:nvSpPr>
        <p:spPr>
          <a:xfrm rot="16200000">
            <a:off x="4630818" y="2384980"/>
            <a:ext cx="157684" cy="1568720"/>
          </a:xfrm>
          <a:prstGeom prst="lef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BEC470-FB23-4ADC-AD5E-39C1FCF129E2}"/>
              </a:ext>
            </a:extLst>
          </p:cNvPr>
          <p:cNvSpPr/>
          <p:nvPr/>
        </p:nvSpPr>
        <p:spPr>
          <a:xfrm>
            <a:off x="3521674" y="3342789"/>
            <a:ext cx="2375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Denoising neural net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F0CFBB-C096-4A77-B815-4E847CB58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679" y="2468876"/>
            <a:ext cx="4177650" cy="424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5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18A082D-A3C7-4E68-892F-6309B69DA7D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Meaning of the denoising objective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19EF19-D5B9-4C5C-BC26-74935EFD460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Theoretical justification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31B83F-208E-4244-ABD3-9B29CBD15A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1371A351-B597-4DE0-A67D-270AC517699D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𝝐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‖</m:t>
                            </m:r>
                            <m:r>
                              <a:rPr lang="en-US" altLang="ko-KR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𝝐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𝝐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"/>
                                <m:endChr m:val="‖"/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ko-KR" dirty="0"/>
                  <a:t> 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Optimal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acc>
                      </m:e>
                      <m:sub>
                        <m:r>
                          <a:rPr lang="en-US" altLang="ko-K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altLang="ko-KR" dirty="0"/>
                  <a:t> matches the gradient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acc>
                      </m:e>
                      <m:sub>
                        <m:r>
                          <a:rPr lang="en-US" altLang="ko-KR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altLang="ko-K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ko-K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ko-K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func>
                      <m:funcPr>
                        <m:ctrlPr>
                          <a:rPr lang="en-US" altLang="ko-K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* Score function: Gradient of log density</a:t>
                </a:r>
              </a:p>
              <a:p>
                <a:pPr lvl="1"/>
                <a:r>
                  <a:rPr lang="en-US" altLang="ko-KR" dirty="0"/>
                  <a:t>* Objective = Denoising score-matching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1371A351-B597-4DE0-A67D-270AC51769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468" t="-96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85DB25CF-9404-41CF-95B3-B2C60BBD8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679" y="2468876"/>
            <a:ext cx="4177650" cy="424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81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CF76A88-90D8-4EA2-B39E-2A6C7FCFBA0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Solving ODE / SDE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9BAFA9-DBAD-4418-8E3D-5BF5883D0DD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Theoretical justification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B31A19-352E-46EC-8D7D-A2A47613EC1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05D840-E6E5-40C1-A2F2-35861C3D63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The denoising process (=sampling) amounts to solving a reverse ODE or SDE</a:t>
            </a:r>
          </a:p>
          <a:p>
            <a:pPr lvl="1"/>
            <a:r>
              <a:rPr lang="en-US" altLang="ko-KR" dirty="0"/>
              <a:t>Ordinary Differential Equation (ODE)</a:t>
            </a:r>
          </a:p>
          <a:p>
            <a:pPr lvl="1"/>
            <a:r>
              <a:rPr lang="en-US" altLang="ko-KR" dirty="0"/>
              <a:t>Stochastic Differential Equation (SDE) </a:t>
            </a:r>
          </a:p>
          <a:p>
            <a:pPr marL="0" indent="0">
              <a:buNone/>
            </a:pPr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Advanced SDE or ODE solver (e.g. Runge </a:t>
            </a:r>
            <a:r>
              <a:rPr lang="en-US" altLang="ko-KR" dirty="0" err="1"/>
              <a:t>Kutta</a:t>
            </a:r>
            <a:r>
              <a:rPr lang="en-US" altLang="ko-KR" dirty="0"/>
              <a:t>) can sample diffusion models efficiently. </a:t>
            </a:r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D654609-5DD5-43C1-A8B6-9CA822905FA6}"/>
                  </a:ext>
                </a:extLst>
              </p:cNvPr>
              <p:cNvSpPr/>
              <p:nvPr/>
            </p:nvSpPr>
            <p:spPr>
              <a:xfrm>
                <a:off x="1117981" y="3183452"/>
                <a:ext cx="4657750" cy="491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/>
                  <a:t>SDE: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en-US" altLang="ko-KR" b="1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𝜼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sSup>
                      <m:sSupPr>
                        <m:ctrlP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D654609-5DD5-43C1-A8B6-9CA822905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981" y="3183452"/>
                <a:ext cx="4657750" cy="491096"/>
              </a:xfrm>
              <a:prstGeom prst="rect">
                <a:avLst/>
              </a:prstGeom>
              <a:blipFill>
                <a:blip r:embed="rId2"/>
                <a:stretch>
                  <a:fillRect l="-1047"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7B23151-FC8F-46F8-8BE7-85AA734DC8B7}"/>
                  </a:ext>
                </a:extLst>
              </p:cNvPr>
              <p:cNvSpPr/>
              <p:nvPr/>
            </p:nvSpPr>
            <p:spPr>
              <a:xfrm>
                <a:off x="1117981" y="2692356"/>
                <a:ext cx="3624518" cy="491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/>
                  <a:t>ODE: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en-US" altLang="ko-KR" b="1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sSup>
                      <m:sSupPr>
                        <m:ctrlP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7B23151-FC8F-46F8-8BE7-85AA734DC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981" y="2692356"/>
                <a:ext cx="3624518" cy="491096"/>
              </a:xfrm>
              <a:prstGeom prst="rect">
                <a:avLst/>
              </a:prstGeom>
              <a:blipFill>
                <a:blip r:embed="rId3"/>
                <a:stretch>
                  <a:fillRect l="-1345"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24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EC909-CD2E-45A4-B16C-25EE34C5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Conditional diffusion models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EAE52C-035E-479F-926B-BBBBC8748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Controlling the diffusion process.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5018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E78673D-EC97-479C-A64A-AEFEF0621BB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Conditional diffusion models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B919ED-059C-4947-8948-133E2E9A92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Conditional diffusion models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10DF8B-D513-40D9-924D-1810988697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DB7EED3-2842-4E2F-861A-BCBF28B8A7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We want to generate something like…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But </a:t>
            </a:r>
            <a:r>
              <a:rPr lang="en-US" altLang="ko-KR" b="1" dirty="0"/>
              <a:t>how?</a:t>
            </a:r>
            <a:endParaRPr lang="ko-KR" altLang="en-US" b="1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2498D8E-DACC-4A31-8846-7BB44DFD01C4}"/>
              </a:ext>
            </a:extLst>
          </p:cNvPr>
          <p:cNvGrpSpPr/>
          <p:nvPr/>
        </p:nvGrpSpPr>
        <p:grpSpPr>
          <a:xfrm>
            <a:off x="997230" y="2250761"/>
            <a:ext cx="9830011" cy="2356478"/>
            <a:chOff x="1439190" y="2758457"/>
            <a:chExt cx="9830011" cy="235647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75AD50C-8312-4EC6-B05C-37DEAC049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74283" y="2761311"/>
              <a:ext cx="4394918" cy="235077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F098E1A-1798-4944-A1CC-1E41712C78F7}"/>
                </a:ext>
              </a:extLst>
            </p:cNvPr>
            <p:cNvSpPr/>
            <p:nvPr/>
          </p:nvSpPr>
          <p:spPr>
            <a:xfrm>
              <a:off x="1439190" y="3752030"/>
              <a:ext cx="27751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“Cat astronaut on Mars.”</a:t>
              </a:r>
              <a:endParaRPr lang="ko-KR" altLang="en-US" dirty="0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3AB94A1-3762-4754-9795-83C061D04132}"/>
                </a:ext>
              </a:extLst>
            </p:cNvPr>
            <p:cNvGrpSpPr/>
            <p:nvPr/>
          </p:nvGrpSpPr>
          <p:grpSpPr>
            <a:xfrm>
              <a:off x="4656269" y="2758457"/>
              <a:ext cx="1776054" cy="2356478"/>
              <a:chOff x="4662619" y="2817492"/>
              <a:chExt cx="1776054" cy="2356478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722599F-EB8D-4ED1-9F2D-5EB25AF7C1E0}"/>
                  </a:ext>
                </a:extLst>
              </p:cNvPr>
              <p:cNvSpPr/>
              <p:nvPr/>
            </p:nvSpPr>
            <p:spPr>
              <a:xfrm>
                <a:off x="4662619" y="2817492"/>
                <a:ext cx="1776054" cy="2356478"/>
              </a:xfrm>
              <a:prstGeom prst="roundRect">
                <a:avLst>
                  <a:gd name="adj" fmla="val 6986"/>
                </a:avLst>
              </a:prstGeom>
              <a:solidFill>
                <a:schemeClr val="bg1">
                  <a:alpha val="90000"/>
                </a:schemeClr>
              </a:solidFill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120A4E6-ABB6-43DC-84AE-A75A9304AFD8}"/>
                  </a:ext>
                </a:extLst>
              </p:cNvPr>
              <p:cNvSpPr/>
              <p:nvPr/>
            </p:nvSpPr>
            <p:spPr>
              <a:xfrm>
                <a:off x="4976675" y="2941577"/>
                <a:ext cx="113524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Diffusion models</a:t>
                </a:r>
                <a:endParaRPr lang="ko-KR" altLang="en-US" sz="1100" dirty="0"/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CED3CFBF-0481-4E7A-BC5C-15524DE9B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2174" y="3195216"/>
                <a:ext cx="10242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0F307CB-E88F-4E83-BA2B-8A3C819B69E3}"/>
                  </a:ext>
                </a:extLst>
              </p:cNvPr>
              <p:cNvGrpSpPr/>
              <p:nvPr/>
            </p:nvGrpSpPr>
            <p:grpSpPr>
              <a:xfrm>
                <a:off x="4745598" y="3639453"/>
                <a:ext cx="1597397" cy="605903"/>
                <a:chOff x="5593437" y="2900636"/>
                <a:chExt cx="1597397" cy="605903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35B92085-B926-4DBD-98D5-CF9057ADC155}"/>
                    </a:ext>
                  </a:extLst>
                </p:cNvPr>
                <p:cNvSpPr/>
                <p:nvPr/>
              </p:nvSpPr>
              <p:spPr>
                <a:xfrm>
                  <a:off x="5593437" y="2900636"/>
                  <a:ext cx="92577" cy="605903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5ED23D3E-7E8A-4832-9405-1BD47BB510BA}"/>
                    </a:ext>
                  </a:extLst>
                </p:cNvPr>
                <p:cNvSpPr/>
                <p:nvPr/>
              </p:nvSpPr>
              <p:spPr>
                <a:xfrm>
                  <a:off x="5844240" y="3035933"/>
                  <a:ext cx="92577" cy="335309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8FFFAC0A-A128-44E0-84C3-BC7F5B3ADD07}"/>
                    </a:ext>
                  </a:extLst>
                </p:cNvPr>
                <p:cNvSpPr/>
                <p:nvPr/>
              </p:nvSpPr>
              <p:spPr>
                <a:xfrm>
                  <a:off x="6095043" y="3113828"/>
                  <a:ext cx="92577" cy="179519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12D06A12-588D-4739-A554-DEF33A62B334}"/>
                    </a:ext>
                  </a:extLst>
                </p:cNvPr>
                <p:cNvSpPr/>
                <p:nvPr/>
              </p:nvSpPr>
              <p:spPr>
                <a:xfrm>
                  <a:off x="6345846" y="3150260"/>
                  <a:ext cx="92577" cy="106654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6DAC469D-DB9A-4E99-B406-49E9417A00C6}"/>
                    </a:ext>
                  </a:extLst>
                </p:cNvPr>
                <p:cNvSpPr/>
                <p:nvPr/>
              </p:nvSpPr>
              <p:spPr>
                <a:xfrm>
                  <a:off x="6596649" y="3113828"/>
                  <a:ext cx="92577" cy="179519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사각형: 둥근 모서리 20">
                  <a:extLst>
                    <a:ext uri="{FF2B5EF4-FFF2-40B4-BE49-F238E27FC236}">
                      <a16:creationId xmlns:a16="http://schemas.microsoft.com/office/drawing/2014/main" id="{6CA7F2C4-E151-46A7-958F-A18430767380}"/>
                    </a:ext>
                  </a:extLst>
                </p:cNvPr>
                <p:cNvSpPr/>
                <p:nvPr/>
              </p:nvSpPr>
              <p:spPr>
                <a:xfrm>
                  <a:off x="6847452" y="3035933"/>
                  <a:ext cx="92577" cy="335309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298D979D-021A-4E83-86B6-8C0B36246C2C}"/>
                    </a:ext>
                  </a:extLst>
                </p:cNvPr>
                <p:cNvSpPr/>
                <p:nvPr/>
              </p:nvSpPr>
              <p:spPr>
                <a:xfrm>
                  <a:off x="7098257" y="2900636"/>
                  <a:ext cx="92577" cy="605903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73B1788B-5544-463B-96FB-9C21E30CD690}"/>
                    </a:ext>
                  </a:extLst>
                </p:cNvPr>
                <p:cNvCxnSpPr>
                  <a:cxnSpLocks/>
                  <a:stCxn id="16" idx="3"/>
                  <a:endCxn id="17" idx="1"/>
                </p:cNvCxnSpPr>
                <p:nvPr/>
              </p:nvCxnSpPr>
              <p:spPr>
                <a:xfrm>
                  <a:off x="5686014" y="3203588"/>
                  <a:ext cx="15822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id="{4F16C7BC-F2C8-4026-BD9B-CD2C2AF6E6B6}"/>
                    </a:ext>
                  </a:extLst>
                </p:cNvPr>
                <p:cNvCxnSpPr>
                  <a:cxnSpLocks/>
                  <a:stCxn id="17" idx="3"/>
                  <a:endCxn id="18" idx="1"/>
                </p:cNvCxnSpPr>
                <p:nvPr/>
              </p:nvCxnSpPr>
              <p:spPr>
                <a:xfrm>
                  <a:off x="5936817" y="3203588"/>
                  <a:ext cx="15822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화살표 연결선 24">
                  <a:extLst>
                    <a:ext uri="{FF2B5EF4-FFF2-40B4-BE49-F238E27FC236}">
                      <a16:creationId xmlns:a16="http://schemas.microsoft.com/office/drawing/2014/main" id="{4E17A008-4000-4546-B743-284600F8EE94}"/>
                    </a:ext>
                  </a:extLst>
                </p:cNvPr>
                <p:cNvCxnSpPr>
                  <a:cxnSpLocks/>
                  <a:stCxn id="18" idx="3"/>
                  <a:endCxn id="19" idx="1"/>
                </p:cNvCxnSpPr>
                <p:nvPr/>
              </p:nvCxnSpPr>
              <p:spPr>
                <a:xfrm flipV="1">
                  <a:off x="6187620" y="3203587"/>
                  <a:ext cx="158226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화살표 연결선 25">
                  <a:extLst>
                    <a:ext uri="{FF2B5EF4-FFF2-40B4-BE49-F238E27FC236}">
                      <a16:creationId xmlns:a16="http://schemas.microsoft.com/office/drawing/2014/main" id="{F5CE7E92-2444-4B15-A19F-E8A2216161FD}"/>
                    </a:ext>
                  </a:extLst>
                </p:cNvPr>
                <p:cNvCxnSpPr>
                  <a:cxnSpLocks/>
                  <a:stCxn id="19" idx="3"/>
                  <a:endCxn id="20" idx="1"/>
                </p:cNvCxnSpPr>
                <p:nvPr/>
              </p:nvCxnSpPr>
              <p:spPr>
                <a:xfrm>
                  <a:off x="6438423" y="3203587"/>
                  <a:ext cx="158226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화살표 연결선 26">
                  <a:extLst>
                    <a:ext uri="{FF2B5EF4-FFF2-40B4-BE49-F238E27FC236}">
                      <a16:creationId xmlns:a16="http://schemas.microsoft.com/office/drawing/2014/main" id="{0D358D81-9EBC-4FD7-A1B7-3D9537D972CA}"/>
                    </a:ext>
                  </a:extLst>
                </p:cNvPr>
                <p:cNvCxnSpPr>
                  <a:cxnSpLocks/>
                  <a:stCxn id="20" idx="3"/>
                  <a:endCxn id="21" idx="1"/>
                </p:cNvCxnSpPr>
                <p:nvPr/>
              </p:nvCxnSpPr>
              <p:spPr>
                <a:xfrm>
                  <a:off x="6689226" y="3203588"/>
                  <a:ext cx="15822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화살표 연결선 27">
                  <a:extLst>
                    <a:ext uri="{FF2B5EF4-FFF2-40B4-BE49-F238E27FC236}">
                      <a16:creationId xmlns:a16="http://schemas.microsoft.com/office/drawing/2014/main" id="{9B5109AE-F6E5-4528-846B-46939FAD1D07}"/>
                    </a:ext>
                  </a:extLst>
                </p:cNvPr>
                <p:cNvCxnSpPr>
                  <a:cxnSpLocks/>
                  <a:stCxn id="21" idx="3"/>
                  <a:endCxn id="22" idx="1"/>
                </p:cNvCxnSpPr>
                <p:nvPr/>
              </p:nvCxnSpPr>
              <p:spPr>
                <a:xfrm>
                  <a:off x="6940029" y="3203588"/>
                  <a:ext cx="15822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연결선: 꺾임 28">
                  <a:extLst>
                    <a:ext uri="{FF2B5EF4-FFF2-40B4-BE49-F238E27FC236}">
                      <a16:creationId xmlns:a16="http://schemas.microsoft.com/office/drawing/2014/main" id="{3C64A29A-854C-4495-BCD1-1B4928701508}"/>
                    </a:ext>
                  </a:extLst>
                </p:cNvPr>
                <p:cNvCxnSpPr>
                  <a:cxnSpLocks/>
                  <a:stCxn id="17" idx="0"/>
                  <a:endCxn id="21" idx="0"/>
                </p:cNvCxnSpPr>
                <p:nvPr/>
              </p:nvCxnSpPr>
              <p:spPr>
                <a:xfrm rot="5400000" flipH="1" flipV="1">
                  <a:off x="6392135" y="2534327"/>
                  <a:ext cx="12700" cy="1003212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연결선: 꺾임 29">
                  <a:extLst>
                    <a:ext uri="{FF2B5EF4-FFF2-40B4-BE49-F238E27FC236}">
                      <a16:creationId xmlns:a16="http://schemas.microsoft.com/office/drawing/2014/main" id="{83AEE4E7-67DD-4DA9-928E-0D341C39DA54}"/>
                    </a:ext>
                  </a:extLst>
                </p:cNvPr>
                <p:cNvCxnSpPr>
                  <a:cxnSpLocks/>
                  <a:stCxn id="18" idx="0"/>
                  <a:endCxn id="20" idx="0"/>
                </p:cNvCxnSpPr>
                <p:nvPr/>
              </p:nvCxnSpPr>
              <p:spPr>
                <a:xfrm rot="5400000" flipH="1" flipV="1">
                  <a:off x="6392135" y="2863025"/>
                  <a:ext cx="12700" cy="501606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E3B268A1-35AA-41DD-A1B6-87F06CFB1F4D}"/>
                </a:ext>
              </a:extLst>
            </p:cNvPr>
            <p:cNvSpPr/>
            <p:nvPr/>
          </p:nvSpPr>
          <p:spPr>
            <a:xfrm>
              <a:off x="4271459" y="3757626"/>
              <a:ext cx="327660" cy="35814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EA3DA43E-C31B-4F19-BAC7-25C9BB5191E3}"/>
                </a:ext>
              </a:extLst>
            </p:cNvPr>
            <p:cNvSpPr/>
            <p:nvPr/>
          </p:nvSpPr>
          <p:spPr>
            <a:xfrm>
              <a:off x="6489473" y="3757626"/>
              <a:ext cx="327660" cy="35814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F02E74D-4C62-481A-B62B-E8094DF6F2A0}"/>
                  </a:ext>
                </a:extLst>
              </p:cNvPr>
              <p:cNvSpPr/>
              <p:nvPr/>
            </p:nvSpPr>
            <p:spPr>
              <a:xfrm>
                <a:off x="8429719" y="4955683"/>
                <a:ext cx="506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F02E74D-4C62-481A-B62B-E8094DF6F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719" y="4955683"/>
                <a:ext cx="506805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D75434D-DE4C-48B1-86A7-9342D3E2C430}"/>
                  </a:ext>
                </a:extLst>
              </p:cNvPr>
              <p:cNvSpPr/>
              <p:nvPr/>
            </p:nvSpPr>
            <p:spPr>
              <a:xfrm>
                <a:off x="2118083" y="3852098"/>
                <a:ext cx="3795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D75434D-DE4C-48B1-86A7-9342D3E2C4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083" y="3852098"/>
                <a:ext cx="3795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왼쪽 중괄호 37">
            <a:extLst>
              <a:ext uri="{FF2B5EF4-FFF2-40B4-BE49-F238E27FC236}">
                <a16:creationId xmlns:a16="http://schemas.microsoft.com/office/drawing/2014/main" id="{61B7A3E7-16E9-495C-9D44-6FDA943A186B}"/>
              </a:ext>
            </a:extLst>
          </p:cNvPr>
          <p:cNvSpPr/>
          <p:nvPr/>
        </p:nvSpPr>
        <p:spPr>
          <a:xfrm rot="16200000">
            <a:off x="2263944" y="2500165"/>
            <a:ext cx="108515" cy="246543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왼쪽 중괄호 38">
            <a:extLst>
              <a:ext uri="{FF2B5EF4-FFF2-40B4-BE49-F238E27FC236}">
                <a16:creationId xmlns:a16="http://schemas.microsoft.com/office/drawing/2014/main" id="{1EBCBD64-1E4F-4513-86A0-531D7A336094}"/>
              </a:ext>
            </a:extLst>
          </p:cNvPr>
          <p:cNvSpPr/>
          <p:nvPr/>
        </p:nvSpPr>
        <p:spPr>
          <a:xfrm rot="16200000">
            <a:off x="8554454" y="2588289"/>
            <a:ext cx="150660" cy="4394916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601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E78673D-EC97-479C-A64A-AEFEF0621BB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Conditional diffusion models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B919ED-059C-4947-8948-133E2E9A92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Conditional diffusion models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10DF8B-D513-40D9-924D-1810988697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DB7EED3-2842-4E2F-861A-BCBF28B8A712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Train a score network to denoise, conditioned on some condition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Approximates the score function of the conditional distribution: </a:t>
                </a:r>
              </a:p>
              <a:p>
                <a:pPr lvl="1"/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</m:oMath>
                </a14:m>
                <a:endParaRPr lang="en-US" altLang="ko-KR" dirty="0"/>
              </a:p>
              <a:p>
                <a:pPr lvl="2"/>
                <a:endParaRPr lang="ko-KR" altLang="en-US" dirty="0"/>
              </a:p>
            </p:txBody>
          </p:sp>
        </mc:Choice>
        <mc:Fallback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DB7EED3-2842-4E2F-861A-BCBF28B8A7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468" t="-11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374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E78673D-EC97-479C-A64A-AEFEF0621BB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Conditional diffusion models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B919ED-059C-4947-8948-133E2E9A92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Conditional diffusion models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10DF8B-D513-40D9-924D-1810988697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DB7EED3-2842-4E2F-861A-BCBF28B8A712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Approximates the score function of the conditional distribution: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DB7EED3-2842-4E2F-861A-BCBF28B8A7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468" t="-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05F946F5-6827-4705-A2F7-89D78A608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151" y="2979141"/>
            <a:ext cx="3804752" cy="37651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83E4EC-C0E3-4EB4-92C6-DDEC1345F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099" y="2987203"/>
            <a:ext cx="3804752" cy="3765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3A2D4B0-C535-4B28-89C7-F2A3FF8CCCEB}"/>
                  </a:ext>
                </a:extLst>
              </p:cNvPr>
              <p:cNvSpPr/>
              <p:nvPr/>
            </p:nvSpPr>
            <p:spPr>
              <a:xfrm>
                <a:off x="1977617" y="2515203"/>
                <a:ext cx="327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Unconditional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ko-KR" altLang="en-US" b="1" dirty="0"/>
                  <a:t> </a:t>
                </a:r>
                <a:r>
                  <a:rPr lang="en-US" altLang="ko-KR" dirty="0"/>
                  <a:t>and </a:t>
                </a:r>
                <a:r>
                  <a:rPr lang="en-US" altLang="ko-KR" dirty="0">
                    <a:solidFill>
                      <a:schemeClr val="accent2"/>
                    </a:solidFill>
                  </a:rPr>
                  <a:t>score</a:t>
                </a:r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3A2D4B0-C535-4B28-89C7-F2A3FF8CC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617" y="2515203"/>
                <a:ext cx="3277820" cy="369332"/>
              </a:xfrm>
              <a:prstGeom prst="rect">
                <a:avLst/>
              </a:prstGeom>
              <a:blipFill>
                <a:blip r:embed="rId5"/>
                <a:stretch>
                  <a:fillRect l="-1487" t="-10000" r="-7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2D733FC-5A2F-46DA-A8B1-641B3D276C8B}"/>
                  </a:ext>
                </a:extLst>
              </p:cNvPr>
              <p:cNvSpPr/>
              <p:nvPr/>
            </p:nvSpPr>
            <p:spPr>
              <a:xfrm>
                <a:off x="6961828" y="2515203"/>
                <a:ext cx="32272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Conditional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:r>
                  <a:rPr lang="en-US" altLang="ko-KR" dirty="0">
                    <a:solidFill>
                      <a:schemeClr val="accent2"/>
                    </a:solidFill>
                  </a:rPr>
                  <a:t>score</a:t>
                </a:r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2D733FC-5A2F-46DA-A8B1-641B3D276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828" y="2515203"/>
                <a:ext cx="3227294" cy="369332"/>
              </a:xfrm>
              <a:prstGeom prst="rect">
                <a:avLst/>
              </a:prstGeom>
              <a:blipFill>
                <a:blip r:embed="rId6"/>
                <a:stretch>
                  <a:fillRect l="-1512" t="-10000" r="-94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타원 31">
            <a:extLst>
              <a:ext uri="{FF2B5EF4-FFF2-40B4-BE49-F238E27FC236}">
                <a16:creationId xmlns:a16="http://schemas.microsoft.com/office/drawing/2014/main" id="{A1EAE49D-A74A-4859-9958-1FA90A65AC53}"/>
              </a:ext>
            </a:extLst>
          </p:cNvPr>
          <p:cNvSpPr/>
          <p:nvPr/>
        </p:nvSpPr>
        <p:spPr>
          <a:xfrm>
            <a:off x="7298794" y="4678680"/>
            <a:ext cx="1524000" cy="1524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AC1CABE-C3F8-4EB6-A6A4-B2C78D5A4AE5}"/>
                  </a:ext>
                </a:extLst>
              </p:cNvPr>
              <p:cNvSpPr/>
              <p:nvPr/>
            </p:nvSpPr>
            <p:spPr>
              <a:xfrm>
                <a:off x="6366805" y="4869762"/>
                <a:ext cx="92967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AC1CABE-C3F8-4EB6-A6A4-B2C78D5A4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805" y="4869762"/>
                <a:ext cx="929678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67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E7D5C-4378-4D46-8DEE-193F3301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High-level concept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287558-4675-4130-A49E-4FC483D53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657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E78673D-EC97-479C-A64A-AEFEF0621BB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Classifier Free Guidance (CFG)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B919ED-059C-4947-8948-133E2E9A92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Conditional diffusion models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10DF8B-D513-40D9-924D-1810988697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DB7EED3-2842-4E2F-861A-BCBF28B8A7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In fact, the score function is computed as …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82930E-778F-4BAE-8001-18D991258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147" y="2562148"/>
            <a:ext cx="7611799" cy="279974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58F87DE-43B0-4E9A-9AF3-08A5A32DCE51}"/>
              </a:ext>
            </a:extLst>
          </p:cNvPr>
          <p:cNvSpPr/>
          <p:nvPr/>
        </p:nvSpPr>
        <p:spPr>
          <a:xfrm>
            <a:off x="5527431" y="4979210"/>
            <a:ext cx="2677208" cy="304856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2EC9A98-FEFA-4F74-B315-B0D98275F5DE}"/>
                  </a:ext>
                </a:extLst>
              </p:cNvPr>
              <p:cNvSpPr/>
              <p:nvPr/>
            </p:nvSpPr>
            <p:spPr>
              <a:xfrm>
                <a:off x="8091467" y="6089374"/>
                <a:ext cx="299270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/>
                  <a:t>Classifier Free Guidance</a:t>
                </a:r>
              </a:p>
              <a:p>
                <a:pPr algn="ctr"/>
                <a:r>
                  <a:rPr lang="en-US" altLang="ko-KR" sz="1600" dirty="0"/>
                  <a:t>(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=7.5</m:t>
                    </m:r>
                  </m:oMath>
                </a14:m>
                <a:r>
                  <a:rPr lang="en-US" altLang="ko-KR" sz="1600" dirty="0"/>
                  <a:t> , in general.) </a:t>
                </a:r>
                <a:endParaRPr lang="ko-KR" altLang="en-US" sz="1600" dirty="0"/>
              </a:p>
            </p:txBody>
          </p:sp>
        </mc:Choice>
        <mc:Fallback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2EC9A98-FEFA-4F74-B315-B0D98275F5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467" y="6089374"/>
                <a:ext cx="2992701" cy="584775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9225348-15B7-4C79-9E16-2D1FB2DDBEA1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flipH="1" flipV="1">
            <a:off x="6866035" y="5284066"/>
            <a:ext cx="1225432" cy="1097696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EDFC86F-8CCC-448B-A1D7-553A6552779E}"/>
              </a:ext>
            </a:extLst>
          </p:cNvPr>
          <p:cNvSpPr/>
          <p:nvPr/>
        </p:nvSpPr>
        <p:spPr>
          <a:xfrm>
            <a:off x="4319955" y="4438638"/>
            <a:ext cx="990599" cy="304856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8DB4D12-B4D8-40C9-A9C3-8A70DFD47E13}"/>
                  </a:ext>
                </a:extLst>
              </p:cNvPr>
              <p:cNvSpPr/>
              <p:nvPr/>
            </p:nvSpPr>
            <p:spPr>
              <a:xfrm>
                <a:off x="2458147" y="4315602"/>
                <a:ext cx="25204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8DB4D12-B4D8-40C9-A9C3-8A70DFD47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147" y="4315602"/>
                <a:ext cx="2520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D14B2FE-3CA6-4B1A-98B2-90EFAA0761D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710194" y="3856892"/>
            <a:ext cx="2177363" cy="643376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825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E78673D-EC97-479C-A64A-AEFEF0621BB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2430" y="852229"/>
            <a:ext cx="6668929" cy="549275"/>
          </a:xfrm>
        </p:spPr>
        <p:txBody>
          <a:bodyPr>
            <a:normAutofit/>
          </a:bodyPr>
          <a:lstStyle/>
          <a:p>
            <a:r>
              <a:rPr lang="en-US" altLang="ko-KR" dirty="0"/>
              <a:t>Training of conditional diffusion models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B919ED-059C-4947-8948-133E2E9A92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Conditional diffusion models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10DF8B-D513-40D9-924D-1810988697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DB7EED3-2842-4E2F-861A-BCBF28B8A712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Sample time </a:t>
                </a:r>
                <a:r>
                  <a:rPr lang="ko-KR" altLang="en-US" dirty="0"/>
                  <a:t>𝑡</a:t>
                </a:r>
                <a:r>
                  <a:rPr lang="en-US" altLang="ko-KR" dirty="0"/>
                  <a:t>. The noise scale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, signal scale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.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Sample a clean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Add Gaussian noise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at the noise 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ko-KR" altLang="en-US" dirty="0"/>
              </a:p>
              <a:p>
                <a:r>
                  <a:rPr lang="en-US" altLang="ko-KR" dirty="0"/>
                  <a:t>Train the denoising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dirty="0"/>
                  <a:t> to infer the noise from the noisy sample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1"/>
                <a:endParaRPr lang="ko-KR" altLang="en-US" dirty="0"/>
              </a:p>
              <a:p>
                <a:r>
                  <a:rPr lang="en-US" altLang="ko-KR" dirty="0"/>
                  <a:t>Repeat sampling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altLang="ko-KR" dirty="0"/>
                  <a:t>, t.</a:t>
                </a:r>
                <a:endParaRPr lang="ko-KR" altLang="en-US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DB7EED3-2842-4E2F-861A-BCBF28B8A7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468" t="-11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ED3ADF7-7864-4482-B070-4BE51BC5E022}"/>
                  </a:ext>
                </a:extLst>
              </p:cNvPr>
              <p:cNvSpPr/>
              <p:nvPr/>
            </p:nvSpPr>
            <p:spPr>
              <a:xfrm>
                <a:off x="7601426" y="3234137"/>
                <a:ext cx="1330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ED3ADF7-7864-4482-B070-4BE51BC5E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426" y="3234137"/>
                <a:ext cx="1330236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CE55E2-F2FE-4034-A838-612F917093C8}"/>
                  </a:ext>
                </a:extLst>
              </p:cNvPr>
              <p:cNvSpPr/>
              <p:nvPr/>
            </p:nvSpPr>
            <p:spPr>
              <a:xfrm>
                <a:off x="10827602" y="3234137"/>
                <a:ext cx="3818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6CE55E2-F2FE-4034-A838-612F91709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602" y="3234137"/>
                <a:ext cx="3818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F56AC9EC-5C67-464B-B0F9-FF1BAC17BB35}"/>
              </a:ext>
            </a:extLst>
          </p:cNvPr>
          <p:cNvGrpSpPr/>
          <p:nvPr/>
        </p:nvGrpSpPr>
        <p:grpSpPr>
          <a:xfrm>
            <a:off x="7601426" y="1264141"/>
            <a:ext cx="4188143" cy="2060056"/>
            <a:chOff x="7601426" y="1264141"/>
            <a:chExt cx="4188143" cy="20600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7159334-28DA-49B5-A0C4-F0A312B2D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1426" y="1295977"/>
              <a:ext cx="4188143" cy="202822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1A2D34-40DE-48F7-8A80-B1C811121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4811" y="1264141"/>
              <a:ext cx="2101372" cy="369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6910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E78673D-EC97-479C-A64A-AEFEF0621BB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2430" y="852229"/>
            <a:ext cx="6668929" cy="549275"/>
          </a:xfrm>
        </p:spPr>
        <p:txBody>
          <a:bodyPr>
            <a:normAutofit/>
          </a:bodyPr>
          <a:lstStyle/>
          <a:p>
            <a:r>
              <a:rPr lang="en-US" altLang="ko-KR" dirty="0"/>
              <a:t>Training of conditional diffusion models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B919ED-059C-4947-8948-133E2E9A92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Conditional diffusion models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10DF8B-D513-40D9-924D-1810988697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C0B946-B3B9-4E4B-8D0C-CCB39345160A}"/>
              </a:ext>
            </a:extLst>
          </p:cNvPr>
          <p:cNvGrpSpPr/>
          <p:nvPr/>
        </p:nvGrpSpPr>
        <p:grpSpPr>
          <a:xfrm>
            <a:off x="4338250" y="4347310"/>
            <a:ext cx="4188143" cy="2339328"/>
            <a:chOff x="7601426" y="1264141"/>
            <a:chExt cx="4188143" cy="23393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6ED3ADF7-7864-4482-B070-4BE51BC5E022}"/>
                    </a:ext>
                  </a:extLst>
                </p:cNvPr>
                <p:cNvSpPr/>
                <p:nvPr/>
              </p:nvSpPr>
              <p:spPr>
                <a:xfrm>
                  <a:off x="7601426" y="3234137"/>
                  <a:ext cx="13302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𝝐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6ED3ADF7-7864-4482-B070-4BE51BC5E0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1426" y="3234137"/>
                  <a:ext cx="1330236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6CE55E2-F2FE-4034-A838-612F917093C8}"/>
                    </a:ext>
                  </a:extLst>
                </p:cNvPr>
                <p:cNvSpPr/>
                <p:nvPr/>
              </p:nvSpPr>
              <p:spPr>
                <a:xfrm>
                  <a:off x="10827602" y="3234137"/>
                  <a:ext cx="3818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𝝐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6CE55E2-F2FE-4034-A838-612F917093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7602" y="3234137"/>
                  <a:ext cx="38183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56AC9EC-5C67-464B-B0F9-FF1BAC17BB35}"/>
                </a:ext>
              </a:extLst>
            </p:cNvPr>
            <p:cNvGrpSpPr/>
            <p:nvPr/>
          </p:nvGrpSpPr>
          <p:grpSpPr>
            <a:xfrm>
              <a:off x="7601426" y="1264141"/>
              <a:ext cx="4188143" cy="2060056"/>
              <a:chOff x="7601426" y="1264141"/>
              <a:chExt cx="4188143" cy="206005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7159334-28DA-49B5-A0C4-F0A312B2D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01426" y="1295977"/>
                <a:ext cx="4188143" cy="202822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01A2D34-40DE-48F7-8A80-B1C8111216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44811" y="1264141"/>
                <a:ext cx="2101372" cy="369332"/>
              </a:xfrm>
              <a:prstGeom prst="rect">
                <a:avLst/>
              </a:prstGeom>
            </p:spPr>
          </p:pic>
        </p:grpSp>
      </p:grpSp>
      <p:pic>
        <p:nvPicPr>
          <p:cNvPr id="1026" name="Picture 2" descr="https://user-images.githubusercontent.com/5780274/187309581-aee624c3-4f94-40ae-8b08-5b5b516b9eab.png">
            <a:extLst>
              <a:ext uri="{FF2B5EF4-FFF2-40B4-BE49-F238E27FC236}">
                <a16:creationId xmlns:a16="http://schemas.microsoft.com/office/drawing/2014/main" id="{DEAE7CF4-4B8A-4883-B6AA-CC210887F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90" y="1583327"/>
            <a:ext cx="8235462" cy="258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7F530D9-BB9E-4E2E-BC6B-735FBAA5A1C2}"/>
              </a:ext>
            </a:extLst>
          </p:cNvPr>
          <p:cNvSpPr/>
          <p:nvPr/>
        </p:nvSpPr>
        <p:spPr>
          <a:xfrm>
            <a:off x="5732587" y="3547684"/>
            <a:ext cx="276328" cy="304856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00B32B0-60D1-43A9-89DD-A2C2F3784EE1}"/>
              </a:ext>
            </a:extLst>
          </p:cNvPr>
          <p:cNvSpPr/>
          <p:nvPr/>
        </p:nvSpPr>
        <p:spPr>
          <a:xfrm>
            <a:off x="3071449" y="2391508"/>
            <a:ext cx="2661138" cy="552493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89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0A2DCA-2D6A-4D4D-BB8B-0B56B6AD7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Idea of diffusion models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AD2EE-8284-47FE-925C-CEDFA52396B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High-level concept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CB78CE-BC8B-4DE7-9823-35025E59EE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7BA387-FA71-4AEB-8DC3-4386AAD50B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Diffusion model learns a process that connects a simple distribution (e.g. Gaussian) with a complex one. </a:t>
            </a:r>
          </a:p>
          <a:p>
            <a:endParaRPr lang="ko-KR" altLang="en-US" dirty="0"/>
          </a:p>
          <a:p>
            <a:r>
              <a:rPr lang="en-US" altLang="ko-KR" dirty="0"/>
              <a:t>To generate samples</a:t>
            </a:r>
          </a:p>
          <a:p>
            <a:endParaRPr lang="ko-KR" altLang="en-US" dirty="0"/>
          </a:p>
          <a:p>
            <a:pPr lvl="1"/>
            <a:r>
              <a:rPr lang="en-US" altLang="ko-KR" dirty="0"/>
              <a:t>Sample from the simple distribution </a:t>
            </a:r>
            <a:endParaRPr lang="ko-KR" altLang="en-US" dirty="0"/>
          </a:p>
          <a:p>
            <a:pPr lvl="1"/>
            <a:r>
              <a:rPr lang="en-US" altLang="ko-KR" dirty="0"/>
              <a:t>Transport it to the complex one through the process. </a:t>
            </a:r>
          </a:p>
          <a:p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1026" name="Picture 2" descr="https://lilianweng.github.io/posts/2021-07-11-diffusion-models/diffusion-example.png">
            <a:extLst>
              <a:ext uri="{FF2B5EF4-FFF2-40B4-BE49-F238E27FC236}">
                <a16:creationId xmlns:a16="http://schemas.microsoft.com/office/drawing/2014/main" id="{38E4CC4D-349D-4024-A6E7-1798AEA77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9" b="62889"/>
          <a:stretch/>
        </p:blipFill>
        <p:spPr bwMode="auto">
          <a:xfrm>
            <a:off x="2469582" y="4089350"/>
            <a:ext cx="7078663" cy="25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15F10FF-4589-4461-9878-D136B5FB7B16}"/>
              </a:ext>
            </a:extLst>
          </p:cNvPr>
          <p:cNvSpPr/>
          <p:nvPr/>
        </p:nvSpPr>
        <p:spPr>
          <a:xfrm rot="10800000">
            <a:off x="7093871" y="5397400"/>
            <a:ext cx="327660" cy="3581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04D6852-A2E7-41A2-925B-85D5CDC982DD}"/>
              </a:ext>
            </a:extLst>
          </p:cNvPr>
          <p:cNvSpPr/>
          <p:nvPr/>
        </p:nvSpPr>
        <p:spPr>
          <a:xfrm rot="10800000">
            <a:off x="4606641" y="5397400"/>
            <a:ext cx="327660" cy="3581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872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FC029C5-8A8E-426D-AC62-66D013E70D7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Denoising &amp; nosing process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C87C8-8F39-407B-B021-AE5F032A80F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High-level concept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D78445-8606-45F8-8705-46DCC69D9D3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72D5E1-446C-433A-8D98-3D25766A5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434692"/>
            <a:ext cx="11338560" cy="398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15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E65B6A-ED1F-4533-8053-93ED71A81A5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Denoising via neural networks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F2B905-4505-4991-9F6B-83E1C3F0321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High-level concept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00DF7E-E4CE-4D8D-B9EB-E09401989E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3454CA28-A3E5-4A06-8A31-5DBC175E1791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Objective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/>
                  <a:t> - predicting the noise from a noised image.</a:t>
                </a:r>
              </a:p>
              <a:p>
                <a:endParaRPr lang="ko-KR" altLang="en-US" dirty="0"/>
              </a:p>
              <a:p>
                <a:pPr lvl="1"/>
                <a:r>
                  <a:rPr lang="en-US" altLang="ko-KR" dirty="0"/>
                  <a:t>It approximates the gradient of data distribution, i.e. score function.</a:t>
                </a:r>
              </a:p>
              <a:p>
                <a:endParaRPr lang="ko-KR" altLang="en-US" dirty="0"/>
              </a:p>
              <a:p>
                <a:endParaRPr lang="ko-KR" altLang="en-US" dirty="0"/>
              </a:p>
              <a:p>
                <a:pPr lvl="1"/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3454CA28-A3E5-4A06-8A31-5DBC175E17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468" t="-11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70D8A9B2-190A-4815-9FB1-92878299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37" y="2827596"/>
            <a:ext cx="6562725" cy="31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8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A8A8D2-72A3-492D-BA24-C3470BBA779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Training Process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E89B8-E918-4142-A30D-4591B72D0E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High-level concept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F90571-3160-47BB-81C5-7FEDE2347C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1F795593-F83F-4CEF-8E87-4889B433533E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Sample time </a:t>
                </a:r>
                <a:r>
                  <a:rPr lang="ko-KR" altLang="en-US" dirty="0"/>
                  <a:t>𝑡</a:t>
                </a:r>
                <a:r>
                  <a:rPr lang="en-US" altLang="ko-KR" dirty="0"/>
                  <a:t>. The noise scale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, signal scale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.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Sample a clean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Add Gaussian noise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at the noise 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ko-KR" altLang="en-US" dirty="0"/>
              </a:p>
              <a:p>
                <a:r>
                  <a:rPr lang="en-US" altLang="ko-KR" dirty="0"/>
                  <a:t>Train the denoising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dirty="0"/>
                  <a:t> to infer the noise from the noisy sample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1"/>
                <a:endParaRPr lang="ko-KR" altLang="en-US" dirty="0"/>
              </a:p>
              <a:p>
                <a:r>
                  <a:rPr lang="en-US" altLang="ko-KR" dirty="0"/>
                  <a:t>Repeat sampling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altLang="ko-KR" dirty="0"/>
                  <a:t>, t.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1F795593-F83F-4CEF-8E87-4889B43353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468" t="-11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A3E9183D-8F5A-4E04-A6E4-21214D631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426" y="1295977"/>
            <a:ext cx="4188143" cy="2028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6E43F0E-9F52-4610-82E3-13AD50042FEE}"/>
                  </a:ext>
                </a:extLst>
              </p:cNvPr>
              <p:cNvSpPr/>
              <p:nvPr/>
            </p:nvSpPr>
            <p:spPr>
              <a:xfrm>
                <a:off x="7601426" y="3234137"/>
                <a:ext cx="1330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6E43F0E-9F52-4610-82E3-13AD50042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426" y="3234137"/>
                <a:ext cx="1330236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FDB6D1F-4C12-4B75-8A69-A7B8F637B3A8}"/>
                  </a:ext>
                </a:extLst>
              </p:cNvPr>
              <p:cNvSpPr/>
              <p:nvPr/>
            </p:nvSpPr>
            <p:spPr>
              <a:xfrm>
                <a:off x="10827602" y="3234137"/>
                <a:ext cx="3818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FDB6D1F-4C12-4B75-8A69-A7B8F637B3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602" y="3234137"/>
                <a:ext cx="38183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64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A8A8D2-72A3-492D-BA24-C3470BBA779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Training Process (DDPM)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E89B8-E918-4142-A30D-4591B72D0E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High-level concept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F90571-3160-47BB-81C5-7FEDE2347C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1DD9AC-9335-49F7-B367-906F2130A879}"/>
              </a:ext>
            </a:extLst>
          </p:cNvPr>
          <p:cNvGrpSpPr/>
          <p:nvPr/>
        </p:nvGrpSpPr>
        <p:grpSpPr>
          <a:xfrm>
            <a:off x="4001927" y="4054417"/>
            <a:ext cx="4188143" cy="2307492"/>
            <a:chOff x="7601426" y="1295977"/>
            <a:chExt cx="4188143" cy="23074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3E9183D-8F5A-4E04-A6E4-21214D631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1426" y="1295977"/>
              <a:ext cx="4188143" cy="20282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E6E43F0E-9F52-4610-82E3-13AD50042FEE}"/>
                    </a:ext>
                  </a:extLst>
                </p:cNvPr>
                <p:cNvSpPr/>
                <p:nvPr/>
              </p:nvSpPr>
              <p:spPr>
                <a:xfrm>
                  <a:off x="7601426" y="3234137"/>
                  <a:ext cx="13302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𝝐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E6E43F0E-9F52-4610-82E3-13AD50042F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1426" y="3234137"/>
                  <a:ext cx="1330236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4FDB6D1F-4C12-4B75-8A69-A7B8F637B3A8}"/>
                    </a:ext>
                  </a:extLst>
                </p:cNvPr>
                <p:cNvSpPr/>
                <p:nvPr/>
              </p:nvSpPr>
              <p:spPr>
                <a:xfrm>
                  <a:off x="10827602" y="3234137"/>
                  <a:ext cx="3818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𝝐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4FDB6D1F-4C12-4B75-8A69-A7B8F637B3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7602" y="3234137"/>
                  <a:ext cx="38183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9E6526F-4713-4151-AE08-A8C89640E6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463" b="20840"/>
          <a:stretch/>
        </p:blipFill>
        <p:spPr>
          <a:xfrm>
            <a:off x="2186651" y="1590718"/>
            <a:ext cx="7818697" cy="190626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1DA6A23-001C-42CC-BD1C-51E48A7046C7}"/>
              </a:ext>
            </a:extLst>
          </p:cNvPr>
          <p:cNvSpPr/>
          <p:nvPr/>
        </p:nvSpPr>
        <p:spPr>
          <a:xfrm>
            <a:off x="6432323" y="2717960"/>
            <a:ext cx="3252697" cy="22757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5E21B8-1CB2-4D9E-9C81-4193A435534D}"/>
              </a:ext>
            </a:extLst>
          </p:cNvPr>
          <p:cNvSpPr/>
          <p:nvPr/>
        </p:nvSpPr>
        <p:spPr>
          <a:xfrm>
            <a:off x="9333972" y="3795775"/>
            <a:ext cx="21836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Sampling (Denoising)</a:t>
            </a:r>
            <a:endParaRPr lang="ko-KR" altLang="en-US" sz="16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FC3A47A-244E-49F9-A0FF-62EEF7B735F9}"/>
              </a:ext>
            </a:extLst>
          </p:cNvPr>
          <p:cNvCxnSpPr>
            <a:cxnSpLocks/>
            <a:stCxn id="12" idx="1"/>
            <a:endCxn id="11" idx="2"/>
          </p:cNvCxnSpPr>
          <p:nvPr/>
        </p:nvCxnSpPr>
        <p:spPr>
          <a:xfrm flipH="1" flipV="1">
            <a:off x="8058672" y="2945532"/>
            <a:ext cx="1275300" cy="101952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99A62FA-0B09-4E96-BC57-72610B76BBAD}"/>
              </a:ext>
            </a:extLst>
          </p:cNvPr>
          <p:cNvSpPr/>
          <p:nvPr/>
        </p:nvSpPr>
        <p:spPr>
          <a:xfrm>
            <a:off x="3325787" y="2986090"/>
            <a:ext cx="2206334" cy="22757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E02C54-04AA-4ABF-86C3-9701B50D184A}"/>
              </a:ext>
            </a:extLst>
          </p:cNvPr>
          <p:cNvSpPr/>
          <p:nvPr/>
        </p:nvSpPr>
        <p:spPr>
          <a:xfrm>
            <a:off x="314552" y="3703441"/>
            <a:ext cx="18114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Score matching</a:t>
            </a:r>
            <a:endParaRPr lang="ko-KR" altLang="en-US" sz="16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C644D91-30E9-42C9-95F8-E5AFCB71F5C3}"/>
              </a:ext>
            </a:extLst>
          </p:cNvPr>
          <p:cNvCxnSpPr>
            <a:cxnSpLocks/>
            <a:stCxn id="19" idx="3"/>
            <a:endCxn id="18" idx="2"/>
          </p:cNvCxnSpPr>
          <p:nvPr/>
        </p:nvCxnSpPr>
        <p:spPr>
          <a:xfrm flipV="1">
            <a:off x="2125980" y="3213662"/>
            <a:ext cx="2302974" cy="659056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737B0E3-2FBD-46EA-9249-2B66FC0A8872}"/>
              </a:ext>
            </a:extLst>
          </p:cNvPr>
          <p:cNvSpPr/>
          <p:nvPr/>
        </p:nvSpPr>
        <p:spPr>
          <a:xfrm>
            <a:off x="6363743" y="2242945"/>
            <a:ext cx="1461997" cy="22757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8817876-D700-4A56-8E93-AA7DE00E202F}"/>
              </a:ext>
            </a:extLst>
          </p:cNvPr>
          <p:cNvSpPr/>
          <p:nvPr/>
        </p:nvSpPr>
        <p:spPr>
          <a:xfrm>
            <a:off x="2796233" y="2576819"/>
            <a:ext cx="876607" cy="22757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305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1C3557C-CA7A-4F03-A432-98D7253380D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Sampling by Reversing Noising Process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0B445F-73D9-4344-B9B7-2180C099AE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High-level concept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56D248-B3C3-453E-A513-511B8D8E89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21AB6DAF-C0B0-4E6C-B0C5-CAFDCBB4E955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Iteratively subtracting the “predicted noise”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/>
                  <a:t> at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to turn the noise into data sample </a:t>
                </a:r>
              </a:p>
              <a:p>
                <a:pPr marL="0" indent="0">
                  <a:buNone/>
                </a:pPr>
                <a:endParaRPr lang="ko-KR" altLang="en-US" dirty="0"/>
              </a:p>
              <a:p>
                <a:r>
                  <a:rPr lang="en-US" altLang="ko-KR" dirty="0"/>
                  <a:t>Various sampling process exists 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DDPM, DDIM, …</a:t>
                </a:r>
              </a:p>
              <a:p>
                <a:endParaRPr lang="ko-KR" altLang="en-US" dirty="0"/>
              </a:p>
              <a:p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21AB6DAF-C0B0-4E6C-B0C5-CAFDCBB4E9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468" t="-11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88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E7D5C-4378-4D46-8DEE-193F3301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behind </a:t>
            </a:r>
            <a:br>
              <a:rPr lang="en-US" altLang="ko-KR" dirty="0"/>
            </a:br>
            <a:r>
              <a:rPr lang="en-US" altLang="ko-KR" dirty="0"/>
              <a:t>diffusion models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287558-4675-4130-A49E-4FC483D53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7959475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f8838aa-bb6f-4f63-a25f-883ccc12ddab" xsi:nil="true"/>
    <lcf76f155ced4ddcb4097134ff3c332f xmlns="e3412b49-1d87-4c81-b6f5-71881d93837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677EDF90E1E2D4EB08614EA3F152390" ma:contentTypeVersion="13" ma:contentTypeDescription="새 문서를 만듭니다." ma:contentTypeScope="" ma:versionID="b540be291a8e2d2c550f0e0847fb0b39">
  <xsd:schema xmlns:xsd="http://www.w3.org/2001/XMLSchema" xmlns:xs="http://www.w3.org/2001/XMLSchema" xmlns:p="http://schemas.microsoft.com/office/2006/metadata/properties" xmlns:ns2="e3412b49-1d87-4c81-b6f5-71881d93837b" xmlns:ns3="4f8838aa-bb6f-4f63-a25f-883ccc12ddab" targetNamespace="http://schemas.microsoft.com/office/2006/metadata/properties" ma:root="true" ma:fieldsID="94c915b22dc1d6bbb0cc5ed8391d1c17" ns2:_="" ns3:_="">
    <xsd:import namespace="e3412b49-1d87-4c81-b6f5-71881d93837b"/>
    <xsd:import namespace="4f8838aa-bb6f-4f63-a25f-883ccc12dd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412b49-1d87-4c81-b6f5-71881d9383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f6223de4-15ab-4a83-af7e-8c9254df05a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838aa-bb6f-4f63-a25f-883ccc12ddab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af11e693-2fc8-4799-8771-1501899a5939}" ma:internalName="TaxCatchAll" ma:showField="CatchAllData" ma:web="4f8838aa-bb6f-4f63-a25f-883ccc12dd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41C3C5-38C0-4BEC-AFB4-53BD07CD8C73}">
  <ds:schemaRefs>
    <ds:schemaRef ds:uri="http://purl.org/dc/elements/1.1/"/>
    <ds:schemaRef ds:uri="http://schemas.microsoft.com/office/2006/metadata/properties"/>
    <ds:schemaRef ds:uri="http://purl.org/dc/terms/"/>
    <ds:schemaRef ds:uri="4f8838aa-bb6f-4f63-a25f-883ccc12ddab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e3412b49-1d87-4c81-b6f5-71881d93837b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B877A3C-F89C-4F60-8D7E-F59D3794E8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51C352-17A8-463A-9731-130DE948E0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412b49-1d87-4c81-b6f5-71881d93837b"/>
    <ds:schemaRef ds:uri="4f8838aa-bb6f-4f63-a25f-883ccc12dd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7079</TotalTime>
  <Words>730</Words>
  <Application>Microsoft Office PowerPoint</Application>
  <PresentationFormat>와이드스크린</PresentationFormat>
  <Paragraphs>172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[Yoon가변] 윤고딕 140_OTF</vt:lpstr>
      <vt:lpstr>Gill Sans</vt:lpstr>
      <vt:lpstr>나눔스퀘어 ExtraBold</vt:lpstr>
      <vt:lpstr>나눔스퀘어 Light</vt:lpstr>
      <vt:lpstr>맑은 고딕</vt:lpstr>
      <vt:lpstr>Arial</vt:lpstr>
      <vt:lpstr>Calibri Light</vt:lpstr>
      <vt:lpstr>Cambria Math</vt:lpstr>
      <vt:lpstr>디자인 사용자 지정</vt:lpstr>
      <vt:lpstr>PowerPoint 프레젠테이션</vt:lpstr>
      <vt:lpstr>High-level concept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Math behind  diffusion models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Conditional diffusion models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ㄴ</dc:title>
  <dc:creator>master</dc:creator>
  <cp:lastModifiedBy>허성우(인공지능대학원)</cp:lastModifiedBy>
  <cp:revision>156</cp:revision>
  <dcterms:created xsi:type="dcterms:W3CDTF">2022-08-01T06:18:35Z</dcterms:created>
  <dcterms:modified xsi:type="dcterms:W3CDTF">2024-09-07T06:45:37Z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0x0101007677EDF90E1E2D4EB08614EA3F152390</vt:lpwstr>
  </property>
  <property fmtid="{D5CDD505-2E9C-101B-9397-08002B2CF9AE}" pid="3" name="MediaServiceImageTags">
    <vt:lpwstr/>
  </property>
</Properties>
</file>